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4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E7F818-5E0A-4DEA-9DEC-BE5F042493CE}"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442F7ED1-0A96-4C03-BB4D-71A6F6D523D8}">
      <dgm:prSet phldrT="[Text]"/>
      <dgm:spPr>
        <a:noFill/>
      </dgm:spPr>
      <dgm:t>
        <a:bodyPr/>
        <a:lstStyle/>
        <a:p>
          <a:r>
            <a:rPr lang="en-US" smtClean="0"/>
            <a:t>Mission:</a:t>
          </a:r>
          <a:endParaRPr lang="en-US"/>
        </a:p>
      </dgm:t>
    </dgm:pt>
    <dgm:pt modelId="{50341D7A-6AB8-4B12-AA76-1717D3E5D12A}" type="parTrans" cxnId="{F167F37A-A56F-4DA3-9E67-C7E36901EB55}">
      <dgm:prSet/>
      <dgm:spPr/>
      <dgm:t>
        <a:bodyPr/>
        <a:lstStyle/>
        <a:p>
          <a:endParaRPr lang="en-US"/>
        </a:p>
      </dgm:t>
    </dgm:pt>
    <dgm:pt modelId="{E948FA89-17CF-4B90-92B2-1EFB47CC07FD}" type="sibTrans" cxnId="{F167F37A-A56F-4DA3-9E67-C7E36901EB55}">
      <dgm:prSet/>
      <dgm:spPr/>
      <dgm:t>
        <a:bodyPr/>
        <a:lstStyle/>
        <a:p>
          <a:endParaRPr lang="en-US"/>
        </a:p>
      </dgm:t>
    </dgm:pt>
    <dgm:pt modelId="{269C1B47-021B-4410-B2D9-B49248D108BD}">
      <dgm:prSet phldrT="[Text]"/>
      <dgm:spPr/>
      <dgm:t>
        <a:bodyPr/>
        <a:lstStyle/>
        <a:p>
          <a:r>
            <a:rPr lang="en-US" b="0" i="0" smtClean="0">
              <a:latin typeface="Times New Roman" panose="02020603050405020304" pitchFamily="18" charset="0"/>
              <a:cs typeface="Times New Roman" panose="02020603050405020304" pitchFamily="18" charset="0"/>
            </a:rPr>
            <a:t>To </a:t>
          </a:r>
          <a:r>
            <a:rPr lang="en-US" b="0" i="0" smtClean="0">
              <a:latin typeface="Times New Roman" panose="02020603050405020304" pitchFamily="18" charset="0"/>
              <a:cs typeface="Times New Roman" panose="02020603050405020304" pitchFamily="18" charset="0"/>
            </a:rPr>
            <a:t>bringing the best user experience to its customers through its innovative hardware, software, and services.</a:t>
          </a:r>
          <a:endParaRPr lang="en-US" b="0">
            <a:latin typeface="Times New Roman" panose="02020603050405020304" pitchFamily="18" charset="0"/>
            <a:cs typeface="Times New Roman" panose="02020603050405020304" pitchFamily="18" charset="0"/>
          </a:endParaRPr>
        </a:p>
      </dgm:t>
    </dgm:pt>
    <dgm:pt modelId="{CBD9F7DA-9E7A-44C1-B7EE-1A7F69093241}" type="parTrans" cxnId="{4B363AFE-23E0-411C-A95B-3F9E78258B1C}">
      <dgm:prSet/>
      <dgm:spPr/>
      <dgm:t>
        <a:bodyPr/>
        <a:lstStyle/>
        <a:p>
          <a:endParaRPr lang="en-US"/>
        </a:p>
      </dgm:t>
    </dgm:pt>
    <dgm:pt modelId="{F1F6CD65-5FD7-4E27-919C-25BE9AD93A3A}" type="sibTrans" cxnId="{4B363AFE-23E0-411C-A95B-3F9E78258B1C}">
      <dgm:prSet/>
      <dgm:spPr/>
      <dgm:t>
        <a:bodyPr/>
        <a:lstStyle/>
        <a:p>
          <a:endParaRPr lang="en-US"/>
        </a:p>
      </dgm:t>
    </dgm:pt>
    <dgm:pt modelId="{4B6500F3-2D91-4AE4-9F98-CA6CA4452378}">
      <dgm:prSet phldrT="[Text]"/>
      <dgm:spPr>
        <a:noFill/>
      </dgm:spPr>
      <dgm:t>
        <a:bodyPr/>
        <a:lstStyle/>
        <a:p>
          <a:r>
            <a:rPr lang="en-US" smtClean="0"/>
            <a:t>Vision:</a:t>
          </a:r>
          <a:endParaRPr lang="en-US"/>
        </a:p>
      </dgm:t>
    </dgm:pt>
    <dgm:pt modelId="{FA439A87-FA6F-4B0E-9F5C-D639C24B79B1}" type="parTrans" cxnId="{40A0B81E-9312-4C65-86C7-4B5FC860FC66}">
      <dgm:prSet/>
      <dgm:spPr/>
      <dgm:t>
        <a:bodyPr/>
        <a:lstStyle/>
        <a:p>
          <a:endParaRPr lang="en-US"/>
        </a:p>
      </dgm:t>
    </dgm:pt>
    <dgm:pt modelId="{8217CB12-351F-492B-953A-DB4F9A012681}" type="sibTrans" cxnId="{40A0B81E-9312-4C65-86C7-4B5FC860FC66}">
      <dgm:prSet/>
      <dgm:spPr/>
      <dgm:t>
        <a:bodyPr/>
        <a:lstStyle/>
        <a:p>
          <a:endParaRPr lang="en-US"/>
        </a:p>
      </dgm:t>
    </dgm:pt>
    <dgm:pt modelId="{4C698335-1F83-4B15-B145-4F9CD5565B1C}">
      <dgm:prSet phldrT="[Text]"/>
      <dgm:spPr/>
      <dgm:t>
        <a:bodyPr/>
        <a:lstStyle/>
        <a:p>
          <a:r>
            <a:rPr lang="en-US" b="0" i="0" smtClean="0">
              <a:latin typeface="Times New Roman" panose="02020603050405020304" pitchFamily="18" charset="0"/>
              <a:cs typeface="Times New Roman" panose="02020603050405020304" pitchFamily="18" charset="0"/>
            </a:rPr>
            <a:t>We believe that we are on the face of the earth to make great products and that’s not changing.</a:t>
          </a:r>
          <a:endParaRPr lang="en-US" b="0">
            <a:latin typeface="Times New Roman" panose="02020603050405020304" pitchFamily="18" charset="0"/>
            <a:cs typeface="Times New Roman" panose="02020603050405020304" pitchFamily="18" charset="0"/>
          </a:endParaRPr>
        </a:p>
      </dgm:t>
    </dgm:pt>
    <dgm:pt modelId="{D9E693A4-145D-47E2-80FA-DF8FE3F34E20}" type="parTrans" cxnId="{B76BA5E8-4E0F-4218-92F6-D05528E18CB1}">
      <dgm:prSet/>
      <dgm:spPr/>
      <dgm:t>
        <a:bodyPr/>
        <a:lstStyle/>
        <a:p>
          <a:endParaRPr lang="en-US"/>
        </a:p>
      </dgm:t>
    </dgm:pt>
    <dgm:pt modelId="{AFECC384-E524-4595-B5BD-E5F7AC08765B}" type="sibTrans" cxnId="{B76BA5E8-4E0F-4218-92F6-D05528E18CB1}">
      <dgm:prSet/>
      <dgm:spPr/>
      <dgm:t>
        <a:bodyPr/>
        <a:lstStyle/>
        <a:p>
          <a:endParaRPr lang="en-US"/>
        </a:p>
      </dgm:t>
    </dgm:pt>
    <dgm:pt modelId="{7ABE7520-7D56-43E3-AA0F-2EDC3ED2DF5D}" type="pres">
      <dgm:prSet presAssocID="{7FE7F818-5E0A-4DEA-9DEC-BE5F042493CE}" presName="Name0" presStyleCnt="0">
        <dgm:presLayoutVars>
          <dgm:dir/>
          <dgm:animLvl val="lvl"/>
          <dgm:resizeHandles val="exact"/>
        </dgm:presLayoutVars>
      </dgm:prSet>
      <dgm:spPr/>
      <dgm:t>
        <a:bodyPr/>
        <a:lstStyle/>
        <a:p>
          <a:endParaRPr lang="en-US"/>
        </a:p>
      </dgm:t>
    </dgm:pt>
    <dgm:pt modelId="{76A7E83A-3DB0-48E5-A5C9-66784C958D10}" type="pres">
      <dgm:prSet presAssocID="{442F7ED1-0A96-4C03-BB4D-71A6F6D523D8}" presName="linNode" presStyleCnt="0"/>
      <dgm:spPr/>
    </dgm:pt>
    <dgm:pt modelId="{FC271F7D-02A8-4756-B5B6-FEB1B77AE727}" type="pres">
      <dgm:prSet presAssocID="{442F7ED1-0A96-4C03-BB4D-71A6F6D523D8}" presName="parentText" presStyleLbl="node1" presStyleIdx="0" presStyleCnt="2" custScaleX="98909" custLinFactNeighborY="-4480">
        <dgm:presLayoutVars>
          <dgm:chMax val="1"/>
          <dgm:bulletEnabled val="1"/>
        </dgm:presLayoutVars>
      </dgm:prSet>
      <dgm:spPr/>
      <dgm:t>
        <a:bodyPr/>
        <a:lstStyle/>
        <a:p>
          <a:endParaRPr lang="en-US"/>
        </a:p>
      </dgm:t>
    </dgm:pt>
    <dgm:pt modelId="{70945DC3-50F8-4C2A-B94D-1B9A42F8895E}" type="pres">
      <dgm:prSet presAssocID="{442F7ED1-0A96-4C03-BB4D-71A6F6D523D8}" presName="descendantText" presStyleLbl="alignAccFollowNode1" presStyleIdx="0" presStyleCnt="2">
        <dgm:presLayoutVars>
          <dgm:bulletEnabled val="1"/>
        </dgm:presLayoutVars>
      </dgm:prSet>
      <dgm:spPr/>
      <dgm:t>
        <a:bodyPr/>
        <a:lstStyle/>
        <a:p>
          <a:endParaRPr lang="en-US"/>
        </a:p>
      </dgm:t>
    </dgm:pt>
    <dgm:pt modelId="{EEDC9816-D521-4B60-9817-A22BB7328A50}" type="pres">
      <dgm:prSet presAssocID="{E948FA89-17CF-4B90-92B2-1EFB47CC07FD}" presName="sp" presStyleCnt="0"/>
      <dgm:spPr/>
    </dgm:pt>
    <dgm:pt modelId="{588B9F6D-8EC3-46A6-9A5C-5EEEA1410906}" type="pres">
      <dgm:prSet presAssocID="{4B6500F3-2D91-4AE4-9F98-CA6CA4452378}" presName="linNode" presStyleCnt="0"/>
      <dgm:spPr/>
    </dgm:pt>
    <dgm:pt modelId="{2CC1D98A-40B8-4F66-85DA-BC0A55E7A6EF}" type="pres">
      <dgm:prSet presAssocID="{4B6500F3-2D91-4AE4-9F98-CA6CA4452378}" presName="parentText" presStyleLbl="node1" presStyleIdx="1" presStyleCnt="2">
        <dgm:presLayoutVars>
          <dgm:chMax val="1"/>
          <dgm:bulletEnabled val="1"/>
        </dgm:presLayoutVars>
      </dgm:prSet>
      <dgm:spPr/>
      <dgm:t>
        <a:bodyPr/>
        <a:lstStyle/>
        <a:p>
          <a:endParaRPr lang="en-US"/>
        </a:p>
      </dgm:t>
    </dgm:pt>
    <dgm:pt modelId="{95C2F4E2-A5F8-4782-BEBD-2D2ED232F898}" type="pres">
      <dgm:prSet presAssocID="{4B6500F3-2D91-4AE4-9F98-CA6CA4452378}" presName="descendantText" presStyleLbl="alignAccFollowNode1" presStyleIdx="1" presStyleCnt="2">
        <dgm:presLayoutVars>
          <dgm:bulletEnabled val="1"/>
        </dgm:presLayoutVars>
      </dgm:prSet>
      <dgm:spPr/>
      <dgm:t>
        <a:bodyPr/>
        <a:lstStyle/>
        <a:p>
          <a:endParaRPr lang="en-US"/>
        </a:p>
      </dgm:t>
    </dgm:pt>
  </dgm:ptLst>
  <dgm:cxnLst>
    <dgm:cxn modelId="{B76BA5E8-4E0F-4218-92F6-D05528E18CB1}" srcId="{4B6500F3-2D91-4AE4-9F98-CA6CA4452378}" destId="{4C698335-1F83-4B15-B145-4F9CD5565B1C}" srcOrd="0" destOrd="0" parTransId="{D9E693A4-145D-47E2-80FA-DF8FE3F34E20}" sibTransId="{AFECC384-E524-4595-B5BD-E5F7AC08765B}"/>
    <dgm:cxn modelId="{4B363AFE-23E0-411C-A95B-3F9E78258B1C}" srcId="{442F7ED1-0A96-4C03-BB4D-71A6F6D523D8}" destId="{269C1B47-021B-4410-B2D9-B49248D108BD}" srcOrd="0" destOrd="0" parTransId="{CBD9F7DA-9E7A-44C1-B7EE-1A7F69093241}" sibTransId="{F1F6CD65-5FD7-4E27-919C-25BE9AD93A3A}"/>
    <dgm:cxn modelId="{D08F7BA5-3EFC-49F6-AB0F-218EF3550A0F}" type="presOf" srcId="{4B6500F3-2D91-4AE4-9F98-CA6CA4452378}" destId="{2CC1D98A-40B8-4F66-85DA-BC0A55E7A6EF}" srcOrd="0" destOrd="0" presId="urn:microsoft.com/office/officeart/2005/8/layout/vList5"/>
    <dgm:cxn modelId="{F167F37A-A56F-4DA3-9E67-C7E36901EB55}" srcId="{7FE7F818-5E0A-4DEA-9DEC-BE5F042493CE}" destId="{442F7ED1-0A96-4C03-BB4D-71A6F6D523D8}" srcOrd="0" destOrd="0" parTransId="{50341D7A-6AB8-4B12-AA76-1717D3E5D12A}" sibTransId="{E948FA89-17CF-4B90-92B2-1EFB47CC07FD}"/>
    <dgm:cxn modelId="{40A0B81E-9312-4C65-86C7-4B5FC860FC66}" srcId="{7FE7F818-5E0A-4DEA-9DEC-BE5F042493CE}" destId="{4B6500F3-2D91-4AE4-9F98-CA6CA4452378}" srcOrd="1" destOrd="0" parTransId="{FA439A87-FA6F-4B0E-9F5C-D639C24B79B1}" sibTransId="{8217CB12-351F-492B-953A-DB4F9A012681}"/>
    <dgm:cxn modelId="{72B02529-5ACC-4BB2-B2D7-A83378CAEA47}" type="presOf" srcId="{7FE7F818-5E0A-4DEA-9DEC-BE5F042493CE}" destId="{7ABE7520-7D56-43E3-AA0F-2EDC3ED2DF5D}" srcOrd="0" destOrd="0" presId="urn:microsoft.com/office/officeart/2005/8/layout/vList5"/>
    <dgm:cxn modelId="{E05D7C94-1008-42B8-B3C8-A12C08B3A34B}" type="presOf" srcId="{442F7ED1-0A96-4C03-BB4D-71A6F6D523D8}" destId="{FC271F7D-02A8-4756-B5B6-FEB1B77AE727}" srcOrd="0" destOrd="0" presId="urn:microsoft.com/office/officeart/2005/8/layout/vList5"/>
    <dgm:cxn modelId="{73D8599F-6761-4929-8829-9C94A8683F56}" type="presOf" srcId="{4C698335-1F83-4B15-B145-4F9CD5565B1C}" destId="{95C2F4E2-A5F8-4782-BEBD-2D2ED232F898}" srcOrd="0" destOrd="0" presId="urn:microsoft.com/office/officeart/2005/8/layout/vList5"/>
    <dgm:cxn modelId="{1EB8BCEA-078F-42E0-8CDF-183A2D9DC285}" type="presOf" srcId="{269C1B47-021B-4410-B2D9-B49248D108BD}" destId="{70945DC3-50F8-4C2A-B94D-1B9A42F8895E}" srcOrd="0" destOrd="0" presId="urn:microsoft.com/office/officeart/2005/8/layout/vList5"/>
    <dgm:cxn modelId="{7DB55419-F11B-4F2D-B037-E13C0A9915B2}" type="presParOf" srcId="{7ABE7520-7D56-43E3-AA0F-2EDC3ED2DF5D}" destId="{76A7E83A-3DB0-48E5-A5C9-66784C958D10}" srcOrd="0" destOrd="0" presId="urn:microsoft.com/office/officeart/2005/8/layout/vList5"/>
    <dgm:cxn modelId="{54D01E4E-D65B-4A59-8932-56836C56022D}" type="presParOf" srcId="{76A7E83A-3DB0-48E5-A5C9-66784C958D10}" destId="{FC271F7D-02A8-4756-B5B6-FEB1B77AE727}" srcOrd="0" destOrd="0" presId="urn:microsoft.com/office/officeart/2005/8/layout/vList5"/>
    <dgm:cxn modelId="{BE88E74E-16C9-47A2-93A4-E367805B9306}" type="presParOf" srcId="{76A7E83A-3DB0-48E5-A5C9-66784C958D10}" destId="{70945DC3-50F8-4C2A-B94D-1B9A42F8895E}" srcOrd="1" destOrd="0" presId="urn:microsoft.com/office/officeart/2005/8/layout/vList5"/>
    <dgm:cxn modelId="{E12EA1B8-1AC9-48AF-BF58-20740F49F609}" type="presParOf" srcId="{7ABE7520-7D56-43E3-AA0F-2EDC3ED2DF5D}" destId="{EEDC9816-D521-4B60-9817-A22BB7328A50}" srcOrd="1" destOrd="0" presId="urn:microsoft.com/office/officeart/2005/8/layout/vList5"/>
    <dgm:cxn modelId="{096FF688-8816-4392-921B-45B54925D0B9}" type="presParOf" srcId="{7ABE7520-7D56-43E3-AA0F-2EDC3ED2DF5D}" destId="{588B9F6D-8EC3-46A6-9A5C-5EEEA1410906}" srcOrd="2" destOrd="0" presId="urn:microsoft.com/office/officeart/2005/8/layout/vList5"/>
    <dgm:cxn modelId="{F50914C4-9FA0-484E-B8AA-7821DCD2E02A}" type="presParOf" srcId="{588B9F6D-8EC3-46A6-9A5C-5EEEA1410906}" destId="{2CC1D98A-40B8-4F66-85DA-BC0A55E7A6EF}" srcOrd="0" destOrd="0" presId="urn:microsoft.com/office/officeart/2005/8/layout/vList5"/>
    <dgm:cxn modelId="{5BFC9579-88C2-41C3-B674-5DFF8D8C01FB}" type="presParOf" srcId="{588B9F6D-8EC3-46A6-9A5C-5EEEA1410906}" destId="{95C2F4E2-A5F8-4782-BEBD-2D2ED232F89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945DC3-50F8-4C2A-B94D-1B9A42F8895E}">
      <dsp:nvSpPr>
        <dsp:cNvPr id="0" name=""/>
        <dsp:cNvSpPr/>
      </dsp:nvSpPr>
      <dsp:spPr>
        <a:xfrm rot="5400000">
          <a:off x="6080932" y="-2399581"/>
          <a:ext cx="1232478" cy="6339838"/>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b="0" i="0" kern="1200" smtClean="0">
              <a:latin typeface="Times New Roman" panose="02020603050405020304" pitchFamily="18" charset="0"/>
              <a:cs typeface="Times New Roman" panose="02020603050405020304" pitchFamily="18" charset="0"/>
            </a:rPr>
            <a:t>To </a:t>
          </a:r>
          <a:r>
            <a:rPr lang="en-US" sz="2500" b="0" i="0" kern="1200" smtClean="0">
              <a:latin typeface="Times New Roman" panose="02020603050405020304" pitchFamily="18" charset="0"/>
              <a:cs typeface="Times New Roman" panose="02020603050405020304" pitchFamily="18" charset="0"/>
            </a:rPr>
            <a:t>bringing the best user experience to its customers through its innovative hardware, software, and services.</a:t>
          </a:r>
          <a:endParaRPr lang="en-US" sz="2500" b="0" kern="1200">
            <a:latin typeface="Times New Roman" panose="02020603050405020304" pitchFamily="18" charset="0"/>
            <a:cs typeface="Times New Roman" panose="02020603050405020304" pitchFamily="18" charset="0"/>
          </a:endParaRPr>
        </a:p>
      </dsp:txBody>
      <dsp:txXfrm rot="-5400000">
        <a:off x="3527253" y="214263"/>
        <a:ext cx="6279673" cy="1112148"/>
      </dsp:txXfrm>
    </dsp:sp>
    <dsp:sp modelId="{FC271F7D-02A8-4756-B5B6-FEB1B77AE727}">
      <dsp:nvSpPr>
        <dsp:cNvPr id="0" name=""/>
        <dsp:cNvSpPr/>
      </dsp:nvSpPr>
      <dsp:spPr>
        <a:xfrm>
          <a:off x="0" y="0"/>
          <a:ext cx="3527252" cy="1540597"/>
        </a:xfrm>
        <a:prstGeom prst="roundRect">
          <a:avLst/>
        </a:prstGeom>
        <a:no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en-US" sz="5900" kern="1200" smtClean="0"/>
            <a:t>Mission:</a:t>
          </a:r>
          <a:endParaRPr lang="en-US" sz="5900" kern="1200"/>
        </a:p>
      </dsp:txBody>
      <dsp:txXfrm>
        <a:off x="75206" y="75206"/>
        <a:ext cx="3376840" cy="1390185"/>
      </dsp:txXfrm>
    </dsp:sp>
    <dsp:sp modelId="{95C2F4E2-A5F8-4782-BEBD-2D2ED232F898}">
      <dsp:nvSpPr>
        <dsp:cNvPr id="0" name=""/>
        <dsp:cNvSpPr/>
      </dsp:nvSpPr>
      <dsp:spPr>
        <a:xfrm rot="5400000">
          <a:off x="6119839" y="-781953"/>
          <a:ext cx="1232478" cy="6339838"/>
        </a:xfrm>
        <a:prstGeom prst="round2SameRect">
          <a:avLst/>
        </a:prstGeom>
        <a:solidFill>
          <a:schemeClr val="accent3">
            <a:tint val="40000"/>
            <a:alpha val="90000"/>
            <a:hueOff val="-779954"/>
            <a:satOff val="17183"/>
            <a:lumOff val="-514"/>
            <a:alphaOff val="0"/>
          </a:schemeClr>
        </a:solidFill>
        <a:ln w="19050" cap="rnd" cmpd="sng" algn="ctr">
          <a:solidFill>
            <a:schemeClr val="accent3">
              <a:tint val="40000"/>
              <a:alpha val="90000"/>
              <a:hueOff val="-779954"/>
              <a:satOff val="17183"/>
              <a:lumOff val="-5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b="0" i="0" kern="1200" smtClean="0">
              <a:latin typeface="Times New Roman" panose="02020603050405020304" pitchFamily="18" charset="0"/>
              <a:cs typeface="Times New Roman" panose="02020603050405020304" pitchFamily="18" charset="0"/>
            </a:rPr>
            <a:t>We believe that we are on the face of the earth to make great products and that’s not changing.</a:t>
          </a:r>
          <a:endParaRPr lang="en-US" sz="2500" b="0" kern="1200">
            <a:latin typeface="Times New Roman" panose="02020603050405020304" pitchFamily="18" charset="0"/>
            <a:cs typeface="Times New Roman" panose="02020603050405020304" pitchFamily="18" charset="0"/>
          </a:endParaRPr>
        </a:p>
      </dsp:txBody>
      <dsp:txXfrm rot="-5400000">
        <a:off x="3566160" y="1831891"/>
        <a:ext cx="6279673" cy="1112148"/>
      </dsp:txXfrm>
    </dsp:sp>
    <dsp:sp modelId="{2CC1D98A-40B8-4F66-85DA-BC0A55E7A6EF}">
      <dsp:nvSpPr>
        <dsp:cNvPr id="0" name=""/>
        <dsp:cNvSpPr/>
      </dsp:nvSpPr>
      <dsp:spPr>
        <a:xfrm>
          <a:off x="0" y="1617666"/>
          <a:ext cx="3566159" cy="1540597"/>
        </a:xfrm>
        <a:prstGeom prst="roundRect">
          <a:avLst/>
        </a:prstGeom>
        <a:no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en-US" sz="5900" kern="1200" smtClean="0"/>
            <a:t>Vision:</a:t>
          </a:r>
          <a:endParaRPr lang="en-US" sz="5900" kern="1200"/>
        </a:p>
      </dsp:txBody>
      <dsp:txXfrm>
        <a:off x="75206" y="1692872"/>
        <a:ext cx="3415747" cy="139018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869447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3336393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334331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55E562-DDF5-4146-9422-221E6F6DA6E0}" type="datetimeFigureOut">
              <a:rPr lang="en-US" smtClean="0"/>
              <a:t>7/19/2020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154291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55E562-DDF5-4146-9422-221E6F6DA6E0}" type="datetimeFigureOut">
              <a:rPr lang="en-US" smtClean="0"/>
              <a:t>7/19/2020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4146742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55E562-DDF5-4146-9422-221E6F6DA6E0}" type="datetimeFigureOut">
              <a:rPr lang="en-US" smtClean="0"/>
              <a:t>7/19/2020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2756421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55E562-DDF5-4146-9422-221E6F6DA6E0}" type="datetimeFigureOut">
              <a:rPr lang="en-US" smtClean="0"/>
              <a:t>7/19/2020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796230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5E562-DDF5-4146-9422-221E6F6DA6E0}" type="datetimeFigureOut">
              <a:rPr lang="en-US" smtClean="0"/>
              <a:t>7/19/2020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3667172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9355E562-DDF5-4146-9422-221E6F6DA6E0}" type="datetimeFigureOut">
              <a:rPr lang="en-US" smtClean="0"/>
              <a:t>7/19/2020</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364925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5E562-DDF5-4146-9422-221E6F6DA6E0}" type="datetimeFigureOut">
              <a:rPr lang="en-US" smtClean="0"/>
              <a:t>7/19/2020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2291684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2969634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1797115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2396991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1706450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1302134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4054950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5E562-DDF5-4146-9422-221E6F6DA6E0}" type="datetimeFigureOut">
              <a:rPr lang="en-US" smtClean="0"/>
              <a:t>7/19/2020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DCF4EE-79B7-4CA2-B4CD-35CC35B6D65A}" type="slidenum">
              <a:rPr lang="en-US" smtClean="0"/>
              <a:t>‹#›</a:t>
            </a:fld>
            <a:endParaRPr lang="en-US"/>
          </a:p>
        </p:txBody>
      </p:sp>
    </p:spTree>
    <p:extLst>
      <p:ext uri="{BB962C8B-B14F-4D97-AF65-F5344CB8AC3E}">
        <p14:creationId xmlns:p14="http://schemas.microsoft.com/office/powerpoint/2010/main" val="313844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9355E562-DDF5-4146-9422-221E6F6DA6E0}" type="datetimeFigureOut">
              <a:rPr lang="en-US" smtClean="0"/>
              <a:t>7/19/2020</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ADCF4EE-79B7-4CA2-B4CD-35CC35B6D65A}" type="slidenum">
              <a:rPr lang="en-US" smtClean="0"/>
              <a:t>‹#›</a:t>
            </a:fld>
            <a:endParaRPr lang="en-US"/>
          </a:p>
        </p:txBody>
      </p:sp>
    </p:spTree>
    <p:extLst>
      <p:ext uri="{BB962C8B-B14F-4D97-AF65-F5344CB8AC3E}">
        <p14:creationId xmlns:p14="http://schemas.microsoft.com/office/powerpoint/2010/main" val="13248066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thestrategywatch.com/swot-analysis-apple-inc/" TargetMode="External"/><Relationship Id="rId2" Type="http://schemas.openxmlformats.org/officeDocument/2006/relationships/hyperlink" Target="https://www.marketing91.com/swot-analysis-appl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8875" y="4714875"/>
            <a:ext cx="2143125" cy="2143125"/>
          </a:xfrm>
          <a:prstGeom prst="rect">
            <a:avLst/>
          </a:prstGeom>
        </p:spPr>
      </p:pic>
      <p:sp>
        <p:nvSpPr>
          <p:cNvPr id="2" name="Title 1"/>
          <p:cNvSpPr>
            <a:spLocks noGrp="1"/>
          </p:cNvSpPr>
          <p:nvPr>
            <p:ph type="ctrTitle"/>
          </p:nvPr>
        </p:nvSpPr>
        <p:spPr>
          <a:xfrm>
            <a:off x="1751012" y="1869743"/>
            <a:ext cx="8676222" cy="1940258"/>
          </a:xfrm>
        </p:spPr>
        <p:txBody>
          <a:bodyPr/>
          <a:lstStyle/>
          <a:p>
            <a:r>
              <a:rPr lang="en-US" smtClean="0"/>
              <a:t>SWOT analysis of </a:t>
            </a:r>
            <a:r>
              <a:rPr lang="en-US" err="1" smtClean="0"/>
              <a:t>APple</a:t>
            </a:r>
            <a:r>
              <a:rPr lang="en-US" smtClean="0"/>
              <a:t> </a:t>
            </a:r>
            <a:r>
              <a:rPr lang="en-US" smtClean="0"/>
              <a:t>Inc.</a:t>
            </a:r>
            <a:endParaRPr lang="en-US"/>
          </a:p>
        </p:txBody>
      </p:sp>
      <p:sp>
        <p:nvSpPr>
          <p:cNvPr id="3" name="Subtitle 2"/>
          <p:cNvSpPr>
            <a:spLocks noGrp="1"/>
          </p:cNvSpPr>
          <p:nvPr>
            <p:ph type="subTitle" idx="1"/>
          </p:nvPr>
        </p:nvSpPr>
        <p:spPr>
          <a:xfrm>
            <a:off x="1983024" y="3968087"/>
            <a:ext cx="8676222" cy="1905000"/>
          </a:xfrm>
        </p:spPr>
        <p:txBody>
          <a:bodyPr/>
          <a:lstStyle/>
          <a:p>
            <a:r>
              <a:rPr lang="en-US" smtClean="0"/>
              <a:t>Name</a:t>
            </a:r>
          </a:p>
          <a:p>
            <a:r>
              <a:rPr lang="en-US" smtClean="0"/>
              <a:t>Course</a:t>
            </a:r>
          </a:p>
          <a:p>
            <a:r>
              <a:rPr lang="en-US" smtClean="0"/>
              <a:t>Date</a:t>
            </a:r>
            <a:endParaRPr lang="en-US"/>
          </a:p>
        </p:txBody>
      </p:sp>
    </p:spTree>
    <p:extLst>
      <p:ext uri="{BB962C8B-B14F-4D97-AF65-F5344CB8AC3E}">
        <p14:creationId xmlns:p14="http://schemas.microsoft.com/office/powerpoint/2010/main" val="16320937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Introduction</a:t>
            </a:r>
            <a:endParaRPr lang="en-US">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22417294"/>
              </p:ext>
            </p:extLst>
          </p:nvPr>
        </p:nvGraphicFramePr>
        <p:xfrm>
          <a:off x="1141413" y="3534770"/>
          <a:ext cx="9905998" cy="3158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141413" y="1365337"/>
            <a:ext cx="9787844" cy="2169825"/>
          </a:xfrm>
          <a:prstGeom prst="rect">
            <a:avLst/>
          </a:prstGeom>
          <a:noFill/>
        </p:spPr>
        <p:txBody>
          <a:bodyPr wrap="square" rtlCol="0">
            <a:spAutoFit/>
          </a:bodyPr>
          <a:lstStyle/>
          <a:p>
            <a:pPr>
              <a:lnSpc>
                <a:spcPct val="150000"/>
              </a:lnSpc>
            </a:pPr>
            <a:r>
              <a:rPr lang="en-US" smtClean="0">
                <a:latin typeface="Times New Roman" panose="02020603050405020304" pitchFamily="18" charset="0"/>
                <a:cs typeface="Times New Roman" panose="02020603050405020304" pitchFamily="18" charset="0"/>
              </a:rPr>
              <a:t>Apple Inc. is a technology multination company that specialize in production, design, and sale of consumer electronics and software. The company manufacture many products but the most popular and best-selling are the iPhone mobile phones and Mac Laptops.</a:t>
            </a:r>
          </a:p>
          <a:p>
            <a:pPr>
              <a:lnSpc>
                <a:spcPct val="150000"/>
              </a:lnSpc>
            </a:pPr>
            <a:r>
              <a:rPr lang="en-US" smtClean="0">
                <a:latin typeface="Times New Roman" panose="02020603050405020304" pitchFamily="18" charset="0"/>
                <a:cs typeface="Times New Roman" panose="02020603050405020304" pitchFamily="18" charset="0"/>
              </a:rPr>
              <a:t>Like any other company that is doing business in a competitive environment, </a:t>
            </a:r>
            <a:r>
              <a:rPr lang="en-US">
                <a:latin typeface="Times New Roman" panose="02020603050405020304" pitchFamily="18" charset="0"/>
                <a:cs typeface="Times New Roman" panose="02020603050405020304" pitchFamily="18" charset="0"/>
              </a:rPr>
              <a:t>t</a:t>
            </a:r>
            <a:r>
              <a:rPr lang="en-US" smtClean="0">
                <a:latin typeface="Times New Roman" panose="02020603050405020304" pitchFamily="18" charset="0"/>
                <a:cs typeface="Times New Roman" panose="02020603050405020304" pitchFamily="18" charset="0"/>
              </a:rPr>
              <a:t>he company in the course of its operation encounter SWOT factors that help it to remain competitive.</a:t>
            </a: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6241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STRENGTHS</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5078313"/>
          </a:xfrm>
          <a:prstGeom prst="rect">
            <a:avLst/>
          </a:prstGeom>
          <a:noFill/>
        </p:spPr>
        <p:txBody>
          <a:bodyPr wrap="square" rtlCol="0">
            <a:spAutoFit/>
          </a:bodyPr>
          <a:lstStyle/>
          <a:p>
            <a:pPr marL="342900" indent="-342900">
              <a:lnSpc>
                <a:spcPct val="150000"/>
              </a:lnSpc>
              <a:buFont typeface="+mj-lt"/>
              <a:buAutoNum type="alphaLcPeriod"/>
            </a:pPr>
            <a:r>
              <a:rPr lang="en-US" u="sng" smtClean="0">
                <a:latin typeface="Times New Roman" panose="02020603050405020304" pitchFamily="18" charset="0"/>
                <a:cs typeface="Times New Roman" panose="02020603050405020304" pitchFamily="18" charset="0"/>
              </a:rPr>
              <a:t>Ability to develop unique hardware, software, and applications</a:t>
            </a:r>
          </a:p>
          <a:p>
            <a:pPr>
              <a:lnSpc>
                <a:spcPct val="150000"/>
              </a:lnSpc>
            </a:pPr>
            <a:r>
              <a:rPr lang="en-US" smtClean="0">
                <a:latin typeface="Times New Roman" panose="02020603050405020304" pitchFamily="18" charset="0"/>
                <a:cs typeface="Times New Roman" panose="02020603050405020304" pitchFamily="18" charset="0"/>
              </a:rPr>
              <a:t>Apple ability to design and develop unique hardware and software has placed the company at a competitive advantage by developing innovative products hence providing solution to its customers </a:t>
            </a:r>
            <a:r>
              <a:rPr lang="en-US">
                <a:latin typeface="Times New Roman" panose="02020603050405020304" pitchFamily="18" charset="0"/>
                <a:cs typeface="Times New Roman" panose="02020603050405020304" pitchFamily="18" charset="0"/>
              </a:rPr>
              <a:t>(</a:t>
            </a:r>
            <a:r>
              <a:rPr lang="en-US" err="1">
                <a:latin typeface="Times New Roman" panose="02020603050405020304" pitchFamily="18" charset="0"/>
                <a:cs typeface="Times New Roman" panose="02020603050405020304" pitchFamily="18" charset="0"/>
              </a:rPr>
              <a:t>Bhasin</a:t>
            </a:r>
            <a:r>
              <a:rPr lang="en-US">
                <a:latin typeface="Times New Roman" panose="02020603050405020304" pitchFamily="18" charset="0"/>
                <a:cs typeface="Times New Roman" panose="02020603050405020304" pitchFamily="18" charset="0"/>
              </a:rPr>
              <a:t>, 2020</a:t>
            </a:r>
            <a:r>
              <a:rPr lang="en-US" smtClean="0">
                <a:latin typeface="Times New Roman" panose="02020603050405020304" pitchFamily="18" charset="0"/>
                <a:cs typeface="Times New Roman" panose="02020603050405020304" pitchFamily="18" charset="0"/>
              </a:rPr>
              <a:t>).</a:t>
            </a:r>
            <a:endParaRPr lang="en-US">
              <a:latin typeface="Times New Roman" panose="02020603050405020304" pitchFamily="18" charset="0"/>
              <a:cs typeface="Times New Roman" panose="02020603050405020304" pitchFamily="18" charset="0"/>
            </a:endParaRPr>
          </a:p>
          <a:p>
            <a:pPr>
              <a:lnSpc>
                <a:spcPct val="150000"/>
              </a:lnSpc>
            </a:pPr>
            <a:r>
              <a:rPr lang="en-US" smtClean="0">
                <a:latin typeface="Times New Roman" panose="02020603050405020304" pitchFamily="18" charset="0"/>
                <a:cs typeface="Times New Roman" panose="02020603050405020304" pitchFamily="18" charset="0"/>
              </a:rPr>
              <a:t>b.  </a:t>
            </a:r>
            <a:r>
              <a:rPr lang="en-US" u="sng" smtClean="0">
                <a:latin typeface="Times New Roman" panose="02020603050405020304" pitchFamily="18" charset="0"/>
                <a:cs typeface="Times New Roman" panose="02020603050405020304" pitchFamily="18" charset="0"/>
              </a:rPr>
              <a:t>Strong Brand- </a:t>
            </a:r>
            <a:r>
              <a:rPr lang="en-US" smtClean="0">
                <a:latin typeface="Times New Roman" panose="02020603050405020304" pitchFamily="18" charset="0"/>
                <a:cs typeface="Times New Roman" panose="02020603050405020304" pitchFamily="18" charset="0"/>
              </a:rPr>
              <a:t>Apple has invested in a strong and recognizable brand supported by a strong marketing and advertising capabilities. The Mac and </a:t>
            </a:r>
            <a:r>
              <a:rPr lang="en-US" err="1" smtClean="0">
                <a:latin typeface="Times New Roman" panose="02020603050405020304" pitchFamily="18" charset="0"/>
                <a:cs typeface="Times New Roman" panose="02020603050405020304" pitchFamily="18" charset="0"/>
              </a:rPr>
              <a:t>iphone</a:t>
            </a:r>
            <a:r>
              <a:rPr lang="en-US" smtClean="0">
                <a:latin typeface="Times New Roman" panose="02020603050405020304" pitchFamily="18" charset="0"/>
                <a:cs typeface="Times New Roman" panose="02020603050405020304" pitchFamily="18" charset="0"/>
              </a:rPr>
              <a:t> are known for their performance and strong design that have made them favorite among customers.</a:t>
            </a:r>
          </a:p>
          <a:p>
            <a:pPr>
              <a:lnSpc>
                <a:spcPct val="150000"/>
              </a:lnSpc>
            </a:pPr>
            <a:r>
              <a:rPr lang="en-US" smtClean="0">
                <a:latin typeface="Times New Roman" panose="02020603050405020304" pitchFamily="18" charset="0"/>
                <a:cs typeface="Times New Roman" panose="02020603050405020304" pitchFamily="18" charset="0"/>
              </a:rPr>
              <a:t>c. </a:t>
            </a:r>
            <a:r>
              <a:rPr lang="en-US" u="sng" smtClean="0">
                <a:latin typeface="Times New Roman" panose="02020603050405020304" pitchFamily="18" charset="0"/>
                <a:cs typeface="Times New Roman" panose="02020603050405020304" pitchFamily="18" charset="0"/>
              </a:rPr>
              <a:t>Loyal customers- </a:t>
            </a:r>
            <a:r>
              <a:rPr lang="en-US" smtClean="0">
                <a:latin typeface="Times New Roman" panose="02020603050405020304" pitchFamily="18" charset="0"/>
                <a:cs typeface="Times New Roman" panose="02020603050405020304" pitchFamily="18" charset="0"/>
              </a:rPr>
              <a:t>The company enjoys a vast customer base. Customers praise their products for their innovation. The company loyalty program ensure customer retention by ensuring constant feedback from the </a:t>
            </a:r>
            <a:r>
              <a:rPr lang="en-US">
                <a:latin typeface="Times New Roman" panose="02020603050405020304" pitchFamily="18" charset="0"/>
                <a:cs typeface="Times New Roman" panose="02020603050405020304" pitchFamily="18" charset="0"/>
              </a:rPr>
              <a:t>c</a:t>
            </a:r>
            <a:r>
              <a:rPr lang="en-US" smtClean="0">
                <a:latin typeface="Times New Roman" panose="02020603050405020304" pitchFamily="18" charset="0"/>
                <a:cs typeface="Times New Roman" panose="02020603050405020304" pitchFamily="18" charset="0"/>
              </a:rPr>
              <a:t>ustomer.</a:t>
            </a:r>
          </a:p>
          <a:p>
            <a:pPr>
              <a:lnSpc>
                <a:spcPct val="150000"/>
              </a:lnSpc>
            </a:pPr>
            <a:r>
              <a:rPr lang="en-US" smtClean="0">
                <a:latin typeface="Times New Roman" panose="02020603050405020304" pitchFamily="18" charset="0"/>
                <a:cs typeface="Times New Roman" panose="02020603050405020304" pitchFamily="18" charset="0"/>
              </a:rPr>
              <a:t>d. </a:t>
            </a:r>
            <a:r>
              <a:rPr lang="en-US" u="sng" smtClean="0">
                <a:latin typeface="Times New Roman" panose="02020603050405020304" pitchFamily="18" charset="0"/>
                <a:cs typeface="Times New Roman" panose="02020603050405020304" pitchFamily="18" charset="0"/>
              </a:rPr>
              <a:t>Leadership Position- </a:t>
            </a:r>
            <a:r>
              <a:rPr lang="en-US" smtClean="0">
                <a:latin typeface="Times New Roman" panose="02020603050405020304" pitchFamily="18" charset="0"/>
                <a:cs typeface="Times New Roman" panose="02020603050405020304" pitchFamily="18" charset="0"/>
              </a:rPr>
              <a:t>As the leading brand in the United states, it enjoys efficient leadership as it hires top executive with management experience required to steer the company to excellence.</a:t>
            </a: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9518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STRENGTHS (CONT…)</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2241960"/>
          </a:xfrm>
          <a:prstGeom prst="rect">
            <a:avLst/>
          </a:prstGeom>
          <a:noFill/>
        </p:spPr>
        <p:txBody>
          <a:bodyPr wrap="square" rtlCol="0">
            <a:spAutoFit/>
          </a:bodyPr>
          <a:lstStyle/>
          <a:p>
            <a:pPr>
              <a:lnSpc>
                <a:spcPct val="150000"/>
              </a:lnSpc>
            </a:pPr>
            <a:r>
              <a:rPr lang="en-US" sz="2400" smtClean="0">
                <a:latin typeface="Times New Roman" panose="02020603050405020304" pitchFamily="18" charset="0"/>
                <a:cs typeface="Times New Roman" panose="02020603050405020304" pitchFamily="18" charset="0"/>
              </a:rPr>
              <a:t>e.  Distribution- Apple is a multinational company operating in many different nations. The company has more than  470 stores in 17 different countries. This has helped the company have a wider market and also help address customers issues that may arise.</a:t>
            </a:r>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0829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Opportunities</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4662815"/>
          </a:xfrm>
          <a:prstGeom prst="rect">
            <a:avLst/>
          </a:prstGeom>
          <a:noFill/>
        </p:spPr>
        <p:txBody>
          <a:bodyPr wrap="square" rtlCol="0">
            <a:spAutoFit/>
          </a:bodyPr>
          <a:lstStyle/>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Technology advancement- Enjoys a vast technological breakthrough as it invested in research and development. The research has helped adopt the latest technology that aid in production of quality goods.</a:t>
            </a:r>
          </a:p>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Market Expansion- The company market is on the increase as it increases its presence in many other countries.</a:t>
            </a:r>
          </a:p>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Apple Cars- Apple has pledge to venture in manufacture of cars with the first model of the Apple car expected in 2020. This is a great opportunity for the company to widen and diversify its products</a:t>
            </a:r>
          </a:p>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Apple </a:t>
            </a:r>
            <a:r>
              <a:rPr lang="en-US" dirty="0" smtClean="0">
                <a:latin typeface="Times New Roman" panose="02020603050405020304" pitchFamily="18" charset="0"/>
                <a:cs typeface="Times New Roman" panose="02020603050405020304" pitchFamily="18" charset="0"/>
              </a:rPr>
              <a:t>TV </a:t>
            </a:r>
            <a:r>
              <a:rPr lang="en-US" dirty="0" smtClean="0">
                <a:latin typeface="Times New Roman" panose="02020603050405020304" pitchFamily="18" charset="0"/>
                <a:cs typeface="Times New Roman" panose="02020603050405020304" pitchFamily="18" charset="0"/>
              </a:rPr>
              <a:t>and </a:t>
            </a:r>
            <a:r>
              <a:rPr lang="en-US" dirty="0" err="1" smtClean="0">
                <a:latin typeface="Times New Roman" panose="02020603050405020304" pitchFamily="18" charset="0"/>
                <a:cs typeface="Times New Roman" panose="02020603050405020304" pitchFamily="18" charset="0"/>
              </a:rPr>
              <a:t>I</a:t>
            </a:r>
            <a:r>
              <a:rPr lang="en-US" dirty="0" err="1" smtClean="0">
                <a:latin typeface="Times New Roman" panose="02020603050405020304" pitchFamily="18" charset="0"/>
                <a:cs typeface="Times New Roman" panose="02020603050405020304" pitchFamily="18" charset="0"/>
              </a:rPr>
              <a:t>watch</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these two products offers great opportunities for the company  to increase its digital presence. Already it enjoys a greater market share in the United States and Expanding to other countries would offer a great opportunity to increase its revenue.</a:t>
            </a: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6118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WEAKNESSES</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4247317"/>
          </a:xfrm>
          <a:prstGeom prst="rect">
            <a:avLst/>
          </a:prstGeom>
          <a:noFill/>
        </p:spPr>
        <p:txBody>
          <a:bodyPr wrap="square" rtlCol="0">
            <a:spAutoFit/>
          </a:bodyPr>
          <a:lstStyle/>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Changing customer needs- The expectation of customer is changing day-by-day and therefore the company has responsibility to satisfy the needs of its customers. It is not easy maintain these needs as they come with cost to the company.</a:t>
            </a:r>
          </a:p>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Incompatibly- Apple products have limited compatibility with other platforms such as Windows and Android. To remain competitive,  Apple should ensure the its products are widely compatible with other platforms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Bhasin</a:t>
            </a:r>
            <a:r>
              <a:rPr lang="en-US" dirty="0">
                <a:latin typeface="Times New Roman" panose="02020603050405020304" pitchFamily="18" charset="0"/>
                <a:cs typeface="Times New Roman" panose="02020603050405020304" pitchFamily="18" charset="0"/>
              </a:rPr>
              <a:t>, 2020)</a:t>
            </a:r>
            <a:r>
              <a:rPr lang="en-US" dirty="0" smtClean="0">
                <a:latin typeface="Times New Roman" panose="02020603050405020304" pitchFamily="18" charset="0"/>
                <a:cs typeface="Times New Roman" panose="02020603050405020304" pitchFamily="18" charset="0"/>
              </a:rPr>
              <a:t>.</a:t>
            </a:r>
          </a:p>
          <a:p>
            <a:pPr marL="342900" indent="-342900">
              <a:lnSpc>
                <a:spcPct val="150000"/>
              </a:lnSpc>
              <a:buFont typeface="+mj-lt"/>
              <a:buAutoNum type="arabicPeriod"/>
            </a:pPr>
            <a:r>
              <a:rPr lang="en-US" dirty="0" smtClean="0">
                <a:latin typeface="Times New Roman" panose="02020603050405020304" pitchFamily="18" charset="0"/>
                <a:cs typeface="Times New Roman" panose="02020603050405020304" pitchFamily="18" charset="0"/>
              </a:rPr>
              <a:t>Apple has few products under its portfolio- the company has limited number of products that </a:t>
            </a:r>
            <a:r>
              <a:rPr lang="en-US" dirty="0" smtClean="0">
                <a:latin typeface="Times New Roman" panose="02020603050405020304" pitchFamily="18" charset="0"/>
                <a:cs typeface="Times New Roman" panose="02020603050405020304" pitchFamily="18" charset="0"/>
              </a:rPr>
              <a:t>it</a:t>
            </a:r>
            <a:r>
              <a:rPr lang="en-US" dirty="0" smtClean="0">
                <a:latin typeface="Times New Roman" panose="02020603050405020304" pitchFamily="18" charset="0"/>
                <a:cs typeface="Times New Roman" panose="02020603050405020304" pitchFamily="18" charset="0"/>
              </a:rPr>
              <a:t> offers </a:t>
            </a:r>
            <a:r>
              <a:rPr lang="en-US" dirty="0" smtClean="0">
                <a:latin typeface="Times New Roman" panose="02020603050405020304" pitchFamily="18" charset="0"/>
                <a:cs typeface="Times New Roman" panose="02020603050405020304" pitchFamily="18" charset="0"/>
              </a:rPr>
              <a:t>to their customers and this has been a challenge as it has not been able to compete competitively with its competitors such as  Microsoft who have diversified product hence a competitive advantage.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5749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Threats</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4247317"/>
          </a:xfrm>
          <a:prstGeom prst="rect">
            <a:avLst/>
          </a:prstGeom>
          <a:noFill/>
        </p:spPr>
        <p:txBody>
          <a:bodyPr wrap="square" rtlCol="0">
            <a:spAutoFit/>
          </a:bodyPr>
          <a:lstStyle/>
          <a:p>
            <a:pPr marL="342900" indent="-342900">
              <a:lnSpc>
                <a:spcPct val="150000"/>
              </a:lnSpc>
              <a:buFont typeface="+mj-lt"/>
              <a:buAutoNum type="arabicPeriod"/>
            </a:pPr>
            <a:r>
              <a:rPr lang="en-US" sz="2000" smtClean="0">
                <a:latin typeface="Times New Roman" panose="02020603050405020304" pitchFamily="18" charset="0"/>
                <a:cs typeface="Times New Roman" panose="02020603050405020304" pitchFamily="18" charset="0"/>
              </a:rPr>
              <a:t>Market penetration- Venturing into new markets is cost involving and its competitors have invested in making their product more visible to customers hence they enjoy a larger market share</a:t>
            </a:r>
          </a:p>
          <a:p>
            <a:pPr marL="342900" indent="-342900">
              <a:lnSpc>
                <a:spcPct val="150000"/>
              </a:lnSpc>
              <a:buFont typeface="+mj-lt"/>
              <a:buAutoNum type="arabicPeriod"/>
            </a:pPr>
            <a:r>
              <a:rPr lang="en-US" sz="2000" smtClean="0">
                <a:latin typeface="Times New Roman" panose="02020603050405020304" pitchFamily="18" charset="0"/>
                <a:cs typeface="Times New Roman" panose="02020603050405020304" pitchFamily="18" charset="0"/>
              </a:rPr>
              <a:t>Cost and pricing- Apple products fetch a premium price and therefore they are only affordable to the wealthy people. Other brands such as Samsung have midrange phones that are more marketable to low income earners hence they have more sales and greater market </a:t>
            </a:r>
            <a:r>
              <a:rPr lang="en-US" sz="2000">
                <a:latin typeface="Times New Roman" panose="02020603050405020304" pitchFamily="18" charset="0"/>
                <a:cs typeface="Times New Roman" panose="02020603050405020304" pitchFamily="18" charset="0"/>
              </a:rPr>
              <a:t>(</a:t>
            </a:r>
            <a:r>
              <a:rPr lang="en-US" sz="2000" err="1">
                <a:latin typeface="Times New Roman" panose="02020603050405020304" pitchFamily="18" charset="0"/>
                <a:cs typeface="Times New Roman" panose="02020603050405020304" pitchFamily="18" charset="0"/>
              </a:rPr>
              <a:t>Haque</a:t>
            </a:r>
            <a:r>
              <a:rPr lang="en-US" sz="2000">
                <a:latin typeface="Times New Roman" panose="02020603050405020304" pitchFamily="18" charset="0"/>
                <a:cs typeface="Times New Roman" panose="02020603050405020304" pitchFamily="18" charset="0"/>
              </a:rPr>
              <a:t>, 2020</a:t>
            </a:r>
            <a:r>
              <a:rPr lang="en-US" sz="2000" smtClean="0">
                <a:latin typeface="Times New Roman" panose="02020603050405020304" pitchFamily="18" charset="0"/>
                <a:cs typeface="Times New Roman" panose="02020603050405020304" pitchFamily="18" charset="0"/>
              </a:rPr>
              <a:t>).</a:t>
            </a:r>
          </a:p>
          <a:p>
            <a:pPr marL="342900" indent="-342900">
              <a:lnSpc>
                <a:spcPct val="150000"/>
              </a:lnSpc>
              <a:buFont typeface="+mj-lt"/>
              <a:buAutoNum type="arabicPeriod"/>
            </a:pPr>
            <a:r>
              <a:rPr lang="en-US" sz="2000" smtClean="0">
                <a:latin typeface="Times New Roman" panose="02020603050405020304" pitchFamily="18" charset="0"/>
                <a:cs typeface="Times New Roman" panose="02020603050405020304" pitchFamily="18" charset="0"/>
              </a:rPr>
              <a:t>Competition- competition by brands such as Samsung, Dell, HP, and Huawei has posed a great threat to the company's growth</a:t>
            </a:r>
            <a:endParaRPr 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8571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conclusion</a:t>
            </a:r>
            <a:endParaRPr lang="en-US">
              <a:latin typeface="Times New Roman" panose="02020603050405020304" pitchFamily="18" charset="0"/>
              <a:cs typeface="Times New Roman" panose="02020603050405020304" pitchFamily="18" charset="0"/>
            </a:endParaRPr>
          </a:p>
        </p:txBody>
      </p:sp>
      <p:sp>
        <p:nvSpPr>
          <p:cNvPr id="6" name="TextBox 5"/>
          <p:cNvSpPr txBox="1"/>
          <p:nvPr/>
        </p:nvSpPr>
        <p:spPr>
          <a:xfrm>
            <a:off x="1141413" y="1365337"/>
            <a:ext cx="9787844" cy="5444054"/>
          </a:xfrm>
          <a:prstGeom prst="rect">
            <a:avLst/>
          </a:prstGeom>
          <a:noFill/>
        </p:spPr>
        <p:txBody>
          <a:bodyPr wrap="square" rtlCol="0">
            <a:spAutoFit/>
          </a:bodyPr>
          <a:lstStyle/>
          <a:p>
            <a:pPr>
              <a:lnSpc>
                <a:spcPct val="150000"/>
              </a:lnSpc>
            </a:pPr>
            <a:r>
              <a:rPr lang="en-US" sz="2400" smtClean="0">
                <a:latin typeface="Times New Roman" panose="02020603050405020304" pitchFamily="18" charset="0"/>
                <a:cs typeface="Times New Roman" panose="02020603050405020304" pitchFamily="18" charset="0"/>
              </a:rPr>
              <a:t>Despite being the giant of  the technology industry, the company faces many challenges along the way that has hindered its growth. Regardless, the company has many opportunities that it may capitalize in to gain a greater market share and also increase its revenue.</a:t>
            </a:r>
          </a:p>
          <a:p>
            <a:pPr>
              <a:lnSpc>
                <a:spcPct val="150000"/>
              </a:lnSpc>
            </a:pPr>
            <a:r>
              <a:rPr lang="en-US" sz="2400" smtClean="0">
                <a:latin typeface="Times New Roman" panose="02020603050405020304" pitchFamily="18" charset="0"/>
                <a:cs typeface="Times New Roman" panose="02020603050405020304" pitchFamily="18" charset="0"/>
              </a:rPr>
              <a:t>The company also needs to diversify its products to ensure that its products are affordable to many people.</a:t>
            </a:r>
          </a:p>
          <a:p>
            <a:pPr>
              <a:lnSpc>
                <a:spcPct val="150000"/>
              </a:lnSpc>
            </a:pPr>
            <a:r>
              <a:rPr lang="en-US" sz="2400" smtClean="0">
                <a:latin typeface="Times New Roman" panose="02020603050405020304" pitchFamily="18" charset="0"/>
                <a:cs typeface="Times New Roman" panose="02020603050405020304" pitchFamily="18" charset="0"/>
              </a:rPr>
              <a:t>Also, to remain competitive it has a responsibility to continue investing in research so that its product are up to date and offer maximum customer satisfaction.</a:t>
            </a:r>
          </a:p>
          <a:p>
            <a:pPr>
              <a:lnSpc>
                <a:spcPct val="150000"/>
              </a:lnSpc>
            </a:pP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194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755737"/>
          </a:xfrm>
        </p:spPr>
        <p:txBody>
          <a:bodyPr/>
          <a:lstStyle/>
          <a:p>
            <a:pPr algn="ctr"/>
            <a:r>
              <a:rPr lang="en-US" smtClean="0">
                <a:latin typeface="Times New Roman" panose="02020603050405020304" pitchFamily="18" charset="0"/>
                <a:cs typeface="Times New Roman" panose="02020603050405020304" pitchFamily="18" charset="0"/>
              </a:rPr>
              <a:t>REFERENCES</a:t>
            </a:r>
            <a:endParaRPr lang="en-US">
              <a:latin typeface="Times New Roman" panose="02020603050405020304" pitchFamily="18" charset="0"/>
              <a:cs typeface="Times New Roman" panose="02020603050405020304" pitchFamily="18" charset="0"/>
            </a:endParaRPr>
          </a:p>
        </p:txBody>
      </p:sp>
      <p:sp>
        <p:nvSpPr>
          <p:cNvPr id="3" name="TextBox 2"/>
          <p:cNvSpPr txBox="1"/>
          <p:nvPr/>
        </p:nvSpPr>
        <p:spPr>
          <a:xfrm>
            <a:off x="1487606" y="1555845"/>
            <a:ext cx="9559805" cy="3108543"/>
          </a:xfrm>
          <a:prstGeom prst="rect">
            <a:avLst/>
          </a:prstGeom>
          <a:noFill/>
        </p:spPr>
        <p:txBody>
          <a:bodyPr wrap="square" rtlCol="0">
            <a:spAutoFit/>
          </a:bodyPr>
          <a:lstStyle/>
          <a:p>
            <a:r>
              <a:rPr lang="en-US" sz="2800" err="1">
                <a:latin typeface="Times New Roman" panose="02020603050405020304" pitchFamily="18" charset="0"/>
                <a:cs typeface="Times New Roman" panose="02020603050405020304" pitchFamily="18" charset="0"/>
              </a:rPr>
              <a:t>Bhasin</a:t>
            </a:r>
            <a:r>
              <a:rPr lang="en-US" sz="2800">
                <a:latin typeface="Times New Roman" panose="02020603050405020304" pitchFamily="18" charset="0"/>
                <a:cs typeface="Times New Roman" panose="02020603050405020304" pitchFamily="18" charset="0"/>
              </a:rPr>
              <a:t>, H. (2020). </a:t>
            </a:r>
            <a:r>
              <a:rPr lang="en-US" sz="2800" i="1">
                <a:latin typeface="Times New Roman" panose="02020603050405020304" pitchFamily="18" charset="0"/>
                <a:cs typeface="Times New Roman" panose="02020603050405020304" pitchFamily="18" charset="0"/>
              </a:rPr>
              <a:t>SWOT analysis of Apple </a:t>
            </a:r>
            <a:r>
              <a:rPr lang="en-US" sz="2800" i="1" err="1">
                <a:latin typeface="Times New Roman" panose="02020603050405020304" pitchFamily="18" charset="0"/>
                <a:cs typeface="Times New Roman" panose="02020603050405020304" pitchFamily="18" charset="0"/>
              </a:rPr>
              <a:t>Inc</a:t>
            </a:r>
            <a:r>
              <a:rPr lang="en-US" sz="2800" i="1">
                <a:latin typeface="Times New Roman" panose="02020603050405020304" pitchFamily="18" charset="0"/>
                <a:cs typeface="Times New Roman" panose="02020603050405020304" pitchFamily="18" charset="0"/>
              </a:rPr>
              <a:t> - Apple SWOT analysis</a:t>
            </a:r>
            <a:r>
              <a:rPr lang="en-US" sz="2800">
                <a:latin typeface="Times New Roman" panose="02020603050405020304" pitchFamily="18" charset="0"/>
                <a:cs typeface="Times New Roman" panose="02020603050405020304" pitchFamily="18" charset="0"/>
              </a:rPr>
              <a:t>. Marketing91. </a:t>
            </a:r>
            <a:r>
              <a:rPr lang="en-US" sz="2800">
                <a:latin typeface="Times New Roman" panose="02020603050405020304" pitchFamily="18" charset="0"/>
                <a:cs typeface="Times New Roman" panose="02020603050405020304" pitchFamily="18" charset="0"/>
                <a:hlinkClick r:id="rId2"/>
              </a:rPr>
              <a:t>https://www.marketing91.com/swot-analysis-apple/</a:t>
            </a:r>
            <a:endParaRPr lang="en-US" sz="2800">
              <a:latin typeface="Times New Roman" panose="02020603050405020304" pitchFamily="18" charset="0"/>
              <a:cs typeface="Times New Roman" panose="02020603050405020304" pitchFamily="18" charset="0"/>
            </a:endParaRPr>
          </a:p>
          <a:p>
            <a:r>
              <a:rPr lang="en-US" sz="2800" err="1">
                <a:latin typeface="Times New Roman" panose="02020603050405020304" pitchFamily="18" charset="0"/>
                <a:cs typeface="Times New Roman" panose="02020603050405020304" pitchFamily="18" charset="0"/>
              </a:rPr>
              <a:t>Haque</a:t>
            </a:r>
            <a:r>
              <a:rPr lang="en-US" sz="2800">
                <a:latin typeface="Times New Roman" panose="02020603050405020304" pitchFamily="18" charset="0"/>
                <a:cs typeface="Times New Roman" panose="02020603050405020304" pitchFamily="18" charset="0"/>
              </a:rPr>
              <a:t>, F. (2020). </a:t>
            </a:r>
            <a:r>
              <a:rPr lang="en-US" sz="2800" i="1">
                <a:latin typeface="Times New Roman" panose="02020603050405020304" pitchFamily="18" charset="0"/>
                <a:cs typeface="Times New Roman" panose="02020603050405020304" pitchFamily="18" charset="0"/>
              </a:rPr>
              <a:t>SWOT analysis of Apple Inc</a:t>
            </a:r>
            <a:r>
              <a:rPr lang="en-US" sz="2800">
                <a:latin typeface="Times New Roman" panose="02020603050405020304" pitchFamily="18" charset="0"/>
                <a:cs typeface="Times New Roman" panose="02020603050405020304" pitchFamily="18" charset="0"/>
              </a:rPr>
              <a:t>. The Strategy Watch. </a:t>
            </a:r>
            <a:r>
              <a:rPr lang="en-US" sz="2800">
                <a:latin typeface="Times New Roman" panose="02020603050405020304" pitchFamily="18" charset="0"/>
                <a:cs typeface="Times New Roman" panose="02020603050405020304" pitchFamily="18" charset="0"/>
                <a:hlinkClick r:id="rId3"/>
              </a:rPr>
              <a:t>https://www.thestrategywatch.com/swot-analysis-apple-inc/</a:t>
            </a:r>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5158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TM03457485[[fn=Mesh]]</Template>
  <TotalTime>354</TotalTime>
  <Words>790</Words>
  <Application>Microsoft Office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Times New Roman</vt:lpstr>
      <vt:lpstr>Mesh</vt:lpstr>
      <vt:lpstr>SWOT analysis of APple Inc.</vt:lpstr>
      <vt:lpstr>Introduction</vt:lpstr>
      <vt:lpstr>STRENGTHS</vt:lpstr>
      <vt:lpstr>STRENGTHS (CONT…)</vt:lpstr>
      <vt:lpstr>Opportunities</vt:lpstr>
      <vt:lpstr>WEAKNESSES</vt:lpstr>
      <vt:lpstr>Threats</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 of Aple Inc.</dc:title>
  <dc:creator>User</dc:creator>
  <cp:lastModifiedBy>User</cp:lastModifiedBy>
  <cp:revision>17</cp:revision>
  <dcterms:created xsi:type="dcterms:W3CDTF">2020-07-19T15:14:53Z</dcterms:created>
  <dcterms:modified xsi:type="dcterms:W3CDTF">2020-07-19T22:02:16Z</dcterms:modified>
</cp:coreProperties>
</file>